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311" r:id="rId6"/>
    <p:sldId id="312" r:id="rId7"/>
    <p:sldId id="313" r:id="rId8"/>
    <p:sldId id="314" r:id="rId9"/>
    <p:sldId id="315" r:id="rId10"/>
    <p:sldId id="316" r:id="rId11"/>
    <p:sldId id="318" r:id="rId12"/>
    <p:sldId id="317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367" r:id="rId62"/>
    <p:sldId id="368" r:id="rId63"/>
    <p:sldId id="369" r:id="rId64"/>
    <p:sldId id="370" r:id="rId65"/>
    <p:sldId id="371" r:id="rId66"/>
    <p:sldId id="372" r:id="rId67"/>
    <p:sldId id="373" r:id="rId68"/>
    <p:sldId id="374" r:id="rId69"/>
    <p:sldId id="375" r:id="rId70"/>
    <p:sldId id="376" r:id="rId71"/>
    <p:sldId id="377" r:id="rId72"/>
    <p:sldId id="378" r:id="rId73"/>
    <p:sldId id="379" r:id="rId74"/>
    <p:sldId id="380" r:id="rId75"/>
    <p:sldId id="381" r:id="rId76"/>
    <p:sldId id="382" r:id="rId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3AB40-4ACE-1EC8-E610-02022DF2C4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AFFA0-2C70-34AA-30D0-0331D047C3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75E28-650D-FFAB-E386-DC89B427B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E9279-83A6-691E-5D34-F607C6F35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BF941-74C3-728E-76AF-AC183D1DB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144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49AD3-93BA-6360-A8BA-F6E579D88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696063-F92E-491A-7460-B60EB1523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95074-7426-3C2E-E512-4FB7A95F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919F0-0ED7-90CC-217E-77A2B0C04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C88CD-4DF8-10A5-788C-2F34DB4E0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46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4FD8E8-4601-F98F-406B-44E1E36163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2A79CD-F4E2-E6FA-CE9D-AFE960742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2500D-0963-ABB2-A072-651FE8F63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ADF51-EE3C-9805-0CB0-AE42641AB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E3E1A-EC02-8F4F-4C30-68172BC70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17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65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3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77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480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999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25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60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9B8E4-1D1D-ED0A-8526-CDC487D17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41AD8-837B-F890-83EE-919C3A95F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DB656-143B-B4AE-AEC3-025F8116A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B4698-4963-EA19-8836-34EE491E4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5602A-30C2-A943-BAC9-D8DC6502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8066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95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477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8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C14DB-D450-6A03-E9F8-A87C42E46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9F865-5DAF-63CD-1707-03BACDF3E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F51D1-7578-B7B0-9399-8FC4AEFC8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F2D70-9E1D-9896-6728-30A893D5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30D6-C5D7-BC1D-BD62-EED3BC777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88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6728B-518D-BC52-0734-F19C59EDD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13626-4BE4-EAEB-7F49-F491FB7EBB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CC89D-9825-9BD3-D289-FB38DEBCF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9AC1F6-6760-743B-427E-D1F7D1D66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45734B-6E5F-559A-ADD0-5D8BFE287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3F36C-4C3E-F046-AAD0-EB6AC1C33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786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424FC-C1A8-4FD2-E9C2-62954A860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D4EB8F-1211-93E8-F102-998820B77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B434C9-8963-C7B5-A09D-B828CA5EA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6E2D25-5C2D-B64E-879D-ECA6141051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98AE1D-D029-E29D-7190-56895FC0D1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08D118-6580-369E-78FC-FCD6C4404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EE4A3E-3FEC-9D44-E436-653CCC5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160BD0-4EF3-2ED9-B011-D695DFD7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5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A7504-4835-79F6-0C8E-7AFC75B3A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00E587-5441-3B6A-6C7F-C68B591B3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26F36F-87B9-9098-C033-3E56F346C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C6739F-1749-3AFD-676F-973864F2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463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D3BBC8-EA80-D072-9D22-B260D6F0D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1ACAC3-3B7B-C785-2A94-0082D7B28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B254F-11EF-999C-0FB7-F98AC01CA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016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CBE36-14F6-D576-CEE2-4D771DA4C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C4451-BBD6-D2A1-39A6-CE81C414F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639002-596E-73BF-0C07-9C71322A3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132DA5-BFC7-5E9B-1BC6-5A31407B4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F0DD2-E445-65CE-D5DB-FFCE8F297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BAFFA-A669-04EF-7FE2-F91EFC5D8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273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17803-8720-D616-F121-F8D2AE884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ABE463-C9BD-E9CF-437A-926BA80859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5E428-C943-5E65-D04E-98F071BAAD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E86895-D919-B921-E466-09D2FA2C6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B093F-2741-AF3B-B1F6-91D753A6C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283020-1923-EDBC-C409-97941BEAB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02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AF3519-F8B7-8720-5EA6-0301E3431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A8347-D72B-12BD-FE1F-33B9D3DDC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EF46C-CBD4-67EC-F8E6-81EAA013BC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20A36-BD28-4912-9256-2D982FEBE917}" type="datetimeFigureOut">
              <a:rPr lang="en-GB" smtClean="0"/>
              <a:t>24/01/2024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41DE0-7EEB-377B-8B57-B253D119B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DCBB8-0506-AA74-BF28-995ACC0AC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595B6-E6A5-4969-88FD-79381A3413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43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5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5CBB9-3E83-A44D-D589-A3359C8889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/>
              <a:t>Lens, corporis vitrei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97E8D-9428-DD6F-0D46-6933E19FB5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/>
              <a:t>Tatjana Sarenac Vulovic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52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nukleus y sutur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62401" y="990600"/>
            <a:ext cx="4996453" cy="5112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B79A4-77CE-FDB4-C419-6F9E1E3E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role of the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0EEDB-B6CA-42FD-4868-CD2C0A333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Absorption of UV rays</a:t>
            </a:r>
          </a:p>
          <a:p>
            <a:r>
              <a:rPr lang="en-GB"/>
              <a:t>Refraction</a:t>
            </a:r>
          </a:p>
          <a:p>
            <a:r>
              <a:rPr lang="en-GB"/>
              <a:t>Accommodation</a:t>
            </a:r>
          </a:p>
        </p:txBody>
      </p:sp>
    </p:spTree>
    <p:extLst>
      <p:ext uri="{BB962C8B-B14F-4D97-AF65-F5344CB8AC3E}">
        <p14:creationId xmlns:p14="http://schemas.microsoft.com/office/powerpoint/2010/main" val="2235467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A88EE-F8A9-09BD-7587-DB94BFED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Refraction of the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0560F-1697-F2D5-6E62-023F8F625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Refraction of light - the passage of light through media of different refractive index</a:t>
            </a:r>
          </a:p>
          <a:p>
            <a:r>
              <a:rPr lang="en-GB"/>
              <a:t>Dioptric eye-convex and concave surfaces, optically rarer or denser</a:t>
            </a:r>
          </a:p>
          <a:p>
            <a:r>
              <a:rPr lang="en-GB"/>
              <a:t>Upright, reduced and inverted figure</a:t>
            </a:r>
          </a:p>
          <a:p>
            <a:r>
              <a:rPr lang="en-GB"/>
              <a:t>+43 diopters-cornea, +20 diopters-lens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8B2F54-F621-FEC3-9653-83E1F6B7E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534" y="4973587"/>
            <a:ext cx="2499577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21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A61EF-99C5-7C8D-C048-B83E89C98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Optical properties of lenses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32488-4C56-D12B-0C37-4E3259850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Different refractive index in central and peripheral parts</a:t>
            </a:r>
          </a:p>
          <a:p>
            <a:r>
              <a:rPr lang="en-GB"/>
              <a:t>Chromatic aberration</a:t>
            </a:r>
          </a:p>
          <a:p>
            <a:r>
              <a:rPr lang="en-GB"/>
              <a:t>Spherical aberration</a:t>
            </a:r>
          </a:p>
          <a:p>
            <a:r>
              <a:rPr lang="en-GB"/>
              <a:t>Pupil width - optimally 2-2.5mm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8D3139-4C68-67FF-5A3A-58E6DDEA9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22" y="4299718"/>
            <a:ext cx="2755631" cy="16582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A21FA7-D9E7-8B3F-41C8-DDEEB80A6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689" y="4036882"/>
            <a:ext cx="3029975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5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170ED-FD02-99BE-0E60-2B5881953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Accommodation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E8D5F-1A7A-598E-AF70-417A47591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ability of the eye to see an object clearly from the nearest to the farthest point of clear vision</a:t>
            </a:r>
          </a:p>
          <a:p>
            <a:r>
              <a:rPr lang="en-GB"/>
              <a:t>Accommodation: active-ciliary muscle and passive-lens.</a:t>
            </a:r>
          </a:p>
          <a:p>
            <a:r>
              <a:rPr lang="en-GB"/>
              <a:t>Ciliary muscle - meridional longitudinal fibers - Brick's muscle; circular radial train- Müller's muscle</a:t>
            </a:r>
          </a:p>
          <a:p>
            <a:r>
              <a:rPr lang="en-GB"/>
              <a:t>70 ligaments</a:t>
            </a:r>
          </a:p>
          <a:p>
            <a:r>
              <a:rPr lang="en-GB"/>
              <a:t>+14 diotres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883BC7-3423-D2E0-2DBF-22912AF34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972" y="4461770"/>
            <a:ext cx="4791871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83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27785-E7D6-E76F-077E-AF6D1847B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501D8-D92F-4BCB-6F51-0C8C02766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/>
              <a:t>The ciliary muscle is controlled by the parasympathetic - Westphal Edinger's nucleus</a:t>
            </a:r>
          </a:p>
          <a:p>
            <a:r>
              <a:rPr lang="en-GB"/>
              <a:t>Third cranial nerve</a:t>
            </a:r>
          </a:p>
          <a:p>
            <a:r>
              <a:rPr lang="en-GB"/>
              <a:t>Ciliary ganglion behind the eyeball</a:t>
            </a:r>
          </a:p>
          <a:p>
            <a:r>
              <a:rPr lang="en-GB"/>
              <a:t>Ciliary nerves</a:t>
            </a:r>
          </a:p>
          <a:p>
            <a:r>
              <a:rPr lang="en-GB"/>
              <a:t>Ciliary muscle, pupil sphincter</a:t>
            </a:r>
          </a:p>
          <a:p>
            <a:r>
              <a:rPr lang="en-GB"/>
              <a:t>ACCOMMODATION AND MIOSIS</a:t>
            </a:r>
          </a:p>
          <a:p>
            <a:r>
              <a:rPr lang="en-GB"/>
              <a:t>Stimulus for accommodation:</a:t>
            </a:r>
          </a:p>
          <a:p>
            <a:r>
              <a:rPr lang="en-GB"/>
              <a:t>Blurred image of observed object</a:t>
            </a:r>
          </a:p>
          <a:p>
            <a:r>
              <a:rPr lang="en-GB"/>
              <a:t>Chromatic aberration</a:t>
            </a:r>
          </a:p>
          <a:p>
            <a:r>
              <a:rPr lang="en-GB"/>
              <a:t>Awareness of the proximity of objects</a:t>
            </a:r>
          </a:p>
          <a:p>
            <a:endParaRPr lang="en-GB"/>
          </a:p>
          <a:p>
            <a:r>
              <a:rPr lang="en-GB"/>
              <a:t>From Brodmann's zone, the stimulus comes via the pretectal region to the VE nucleus</a:t>
            </a:r>
          </a:p>
        </p:txBody>
      </p:sp>
    </p:spTree>
    <p:extLst>
      <p:ext uri="{BB962C8B-B14F-4D97-AF65-F5344CB8AC3E}">
        <p14:creationId xmlns:p14="http://schemas.microsoft.com/office/powerpoint/2010/main" val="841046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4D026-96A8-022C-E987-53CE91C86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Mechanism of accommodation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13441-9755-EBCE-FD53-73C4E1454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Impulse from VE nucleus, ciliary muscle</a:t>
            </a:r>
          </a:p>
          <a:p>
            <a:r>
              <a:rPr lang="en-GB"/>
              <a:t>Relaxation of the zonules</a:t>
            </a:r>
          </a:p>
          <a:p>
            <a:r>
              <a:rPr lang="en-GB"/>
              <a:t>The lens bulges</a:t>
            </a:r>
          </a:p>
          <a:p>
            <a:r>
              <a:rPr lang="en-GB"/>
              <a:t>Increasing the refractive power of the lens</a:t>
            </a:r>
          </a:p>
          <a:p>
            <a:endParaRPr lang="en-GB"/>
          </a:p>
          <a:p>
            <a:r>
              <a:rPr lang="en-GB"/>
              <a:t>Close response-convergence reaction</a:t>
            </a:r>
          </a:p>
        </p:txBody>
      </p:sp>
    </p:spTree>
    <p:extLst>
      <p:ext uri="{BB962C8B-B14F-4D97-AF65-F5344CB8AC3E}">
        <p14:creationId xmlns:p14="http://schemas.microsoft.com/office/powerpoint/2010/main" val="2862563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2FE1A0-5E82-4119-A9E9-A4A6C15D2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400" y="1167188"/>
            <a:ext cx="3865199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34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B6F65-0C89-C32C-18F1-BB37EEA60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Biochemical composition of the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241B3-7B7B-7D37-DEB0-AA964E4C6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water 60%</a:t>
            </a:r>
          </a:p>
          <a:p>
            <a:r>
              <a:rPr lang="en-GB"/>
              <a:t>Protein 34%</a:t>
            </a:r>
          </a:p>
          <a:p>
            <a:r>
              <a:rPr lang="en-GB"/>
              <a:t>6%: Amino acids, glucose, lipids, inorganic ions, inositol, taurine, glutathione... (1/diffusion, 2/active transport, 3/synthesis in the lens)</a:t>
            </a:r>
          </a:p>
          <a:p>
            <a:r>
              <a:rPr lang="en-GB"/>
              <a:t>The lens is avascular, so it receives most of its metabolites from the aqueous humor</a:t>
            </a:r>
          </a:p>
        </p:txBody>
      </p:sp>
    </p:spTree>
    <p:extLst>
      <p:ext uri="{BB962C8B-B14F-4D97-AF65-F5344CB8AC3E}">
        <p14:creationId xmlns:p14="http://schemas.microsoft.com/office/powerpoint/2010/main" val="2785072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75A45-3F23-6F3D-3059-BE33C0977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Amino 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3E563-3AF7-153B-B7B6-A4E7E3308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Active transport serum-aqueous-lens, against the concentration gradient</a:t>
            </a:r>
          </a:p>
          <a:p>
            <a:r>
              <a:rPr lang="en-GB"/>
              <a:t>lens&gt;aqueous fluid&gt;serum</a:t>
            </a:r>
          </a:p>
          <a:p>
            <a:r>
              <a:rPr lang="en-GB"/>
              <a:t>For the synthesis of structural proteins</a:t>
            </a:r>
          </a:p>
          <a:p>
            <a:r>
              <a:rPr lang="en-GB"/>
              <a:t>↓ amino acid in the lens, ↑sodium senile cataract</a:t>
            </a:r>
          </a:p>
        </p:txBody>
      </p:sp>
    </p:spTree>
    <p:extLst>
      <p:ext uri="{BB962C8B-B14F-4D97-AF65-F5344CB8AC3E}">
        <p14:creationId xmlns:p14="http://schemas.microsoft.com/office/powerpoint/2010/main" val="3187920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274B6-1305-FDFF-92DB-A97F04CEE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CC687-9715-AB31-C0CC-1ACB449A3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In the posterior chamber of the eye, behind the iris → separates the anterior from the posterior segment of the eye</a:t>
            </a:r>
          </a:p>
          <a:p>
            <a:r>
              <a:rPr lang="en-GB"/>
              <a:t>Biconvex shape</a:t>
            </a:r>
          </a:p>
          <a:p>
            <a:r>
              <a:rPr lang="en-GB"/>
              <a:t>Fossa patellaris s. hyaloidea</a:t>
            </a:r>
          </a:p>
          <a:p>
            <a:r>
              <a:rPr lang="en-GB"/>
              <a:t>The lens axis (axis lentis) connects the front and back poles of the lens: 3.7-3.95 mm↔ 4.4 mm</a:t>
            </a:r>
          </a:p>
          <a:p>
            <a:r>
              <a:rPr lang="en-GB"/>
              <a:t>Front side of the lens: r=10↔5.33 mm</a:t>
            </a:r>
          </a:p>
          <a:p>
            <a:r>
              <a:rPr lang="en-GB"/>
              <a:t>Back side of the lens: r=6↔5.33 mm</a:t>
            </a:r>
          </a:p>
          <a:p>
            <a:r>
              <a:rPr lang="en-GB"/>
              <a:t>Lens equator: 9-10 mm</a:t>
            </a:r>
          </a:p>
        </p:txBody>
      </p:sp>
    </p:spTree>
    <p:extLst>
      <p:ext uri="{BB962C8B-B14F-4D97-AF65-F5344CB8AC3E}">
        <p14:creationId xmlns:p14="http://schemas.microsoft.com/office/powerpoint/2010/main" val="4037762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93B8D-CFA9-EBE4-6B11-9BCE1CA80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Carbohydrates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A9E16-EA0C-CF11-45E7-0D132A8AA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  <a:p>
            <a:endParaRPr lang="sr-Latn-RS"/>
          </a:p>
          <a:p>
            <a:endParaRPr lang="sr-Latn-RS"/>
          </a:p>
          <a:p>
            <a:r>
              <a:rPr lang="en-GB"/>
              <a:t>GLUCOSE: Lens: aqueous humor 1:6</a:t>
            </a:r>
          </a:p>
          <a:p>
            <a:r>
              <a:rPr lang="en-GB"/>
              <a:t>Metabolism: aerobic and anaerobic</a:t>
            </a:r>
          </a:p>
        </p:txBody>
      </p:sp>
    </p:spTree>
    <p:extLst>
      <p:ext uri="{BB962C8B-B14F-4D97-AF65-F5344CB8AC3E}">
        <p14:creationId xmlns:p14="http://schemas.microsoft.com/office/powerpoint/2010/main" val="3892603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AAA0C-A5B8-1132-6247-F58451985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Changes in the biochemical composition of the lens in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AED3D-4127-311D-093A-D6D2AE03E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Cataract: ↓AK, ↑Na</a:t>
            </a:r>
          </a:p>
          <a:p>
            <a:r>
              <a:rPr lang="en-GB"/>
              <a:t>ASCORBIN K. oxidation-reduction processes</a:t>
            </a:r>
          </a:p>
          <a:p>
            <a:r>
              <a:rPr lang="en-GB"/>
              <a:t>GLUTATION: a sulfhydryl protein that plays a major role in the detoxification of the lens from free radicals (reduced and oxidized form)</a:t>
            </a:r>
          </a:p>
          <a:p>
            <a:r>
              <a:rPr lang="en-GB"/>
              <a:t>Glutathione deficiency: formation of S-S bonds and protein agglomeration</a:t>
            </a:r>
          </a:p>
        </p:txBody>
      </p:sp>
    </p:spTree>
    <p:extLst>
      <p:ext uri="{BB962C8B-B14F-4D97-AF65-F5344CB8AC3E}">
        <p14:creationId xmlns:p14="http://schemas.microsoft.com/office/powerpoint/2010/main" val="1750842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B3E43-8B60-513F-9D2B-B67DB1B26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FF32E-0F40-FF86-CC2A-2C53E3C17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mass and size of the lens increases throughout life (mostly in the first 2 decades)</a:t>
            </a:r>
          </a:p>
          <a:p>
            <a:r>
              <a:rPr lang="en-GB"/>
              <a:t>The amount of insoluble albuminoids in the nucleus increases</a:t>
            </a:r>
          </a:p>
          <a:p>
            <a:r>
              <a:rPr lang="en-GB"/>
              <a:t>Decrease in the activity of glycolytic enzymes→↑glucose conc.→sorbitol pathway→accumulation of sorbitol→water→lens swelling</a:t>
            </a:r>
          </a:p>
          <a:p>
            <a:r>
              <a:rPr lang="en-GB"/>
              <a:t>Reduction of antioxidant mechanisms</a:t>
            </a:r>
          </a:p>
          <a:p>
            <a:r>
              <a:rPr lang="en-GB"/>
              <a:t>Increased absorption of UV rays</a:t>
            </a:r>
          </a:p>
        </p:txBody>
      </p:sp>
    </p:spTree>
    <p:extLst>
      <p:ext uri="{BB962C8B-B14F-4D97-AF65-F5344CB8AC3E}">
        <p14:creationId xmlns:p14="http://schemas.microsoft.com/office/powerpoint/2010/main" val="1551053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79FEC-3A75-664F-AD02-2C82E65AA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Changes in the lens </a:t>
            </a:r>
            <a:r>
              <a:rPr lang="sr-Latn-RS"/>
              <a:t>with</a:t>
            </a:r>
            <a:r>
              <a:rPr lang="en-GB"/>
              <a:t>cataracts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07912-F759-E4A5-889C-A79E4F180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↓ capsule elasticity</a:t>
            </a:r>
          </a:p>
          <a:p>
            <a:r>
              <a:rPr lang="en-GB"/>
              <a:t>↑thickness of the nucleus</a:t>
            </a:r>
          </a:p>
          <a:p>
            <a:r>
              <a:rPr lang="en-GB"/>
              <a:t>↓radius of curvature of the front surface of the lens</a:t>
            </a:r>
          </a:p>
          <a:p>
            <a:r>
              <a:rPr lang="en-GB"/>
              <a:t>↓distance between lens and cornea</a:t>
            </a:r>
          </a:p>
        </p:txBody>
      </p:sp>
    </p:spTree>
    <p:extLst>
      <p:ext uri="{BB962C8B-B14F-4D97-AF65-F5344CB8AC3E}">
        <p14:creationId xmlns:p14="http://schemas.microsoft.com/office/powerpoint/2010/main" val="27877884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4B533-A643-0152-0ED2-52B28F679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Cataract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C0A94-627C-30EF-CD54-2A8561597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Cortical </a:t>
            </a:r>
            <a:r>
              <a:rPr lang="sr-Latn-RS"/>
              <a:t>cataract</a:t>
            </a:r>
            <a:endParaRPr lang="en-GB"/>
          </a:p>
          <a:p>
            <a:r>
              <a:rPr lang="en-GB"/>
              <a:t>Increase in the amount of water in the lens→vacuoles in the lens→clouding of the lens</a:t>
            </a:r>
          </a:p>
          <a:p>
            <a:r>
              <a:rPr lang="en-GB"/>
              <a:t>Damage to the capsule by UV rays→increased permeability to water and glucose (↑sorbitol)</a:t>
            </a:r>
          </a:p>
          <a:p>
            <a:r>
              <a:rPr lang="en-GB"/>
              <a:t>Increasing conc. </a:t>
            </a:r>
            <a:r>
              <a:rPr lang="sr-Latn-RS"/>
              <a:t>Na</a:t>
            </a:r>
            <a:r>
              <a:rPr lang="en-GB"/>
              <a:t> and/or glucose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F6D4B5-DA26-FE70-5BDC-5217D1B93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288" y="3870116"/>
            <a:ext cx="3657917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56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E458D-776C-9C10-1CC3-98066A260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Nuclear </a:t>
            </a:r>
            <a:r>
              <a:rPr lang="sr-Latn-RS"/>
              <a:t>cataract</a:t>
            </a:r>
            <a:endParaRPr lang="en-GB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7FE6AD-3D82-65EB-A0A2-72D41626AE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4230" y="2189684"/>
            <a:ext cx="5023539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79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7EC9F-30F6-BD13-32E6-010513E0C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Clinical symptoms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B845E-1DEC-9ED9-E9AA-B89348EE62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Turbidity (especially in photopic conditions)</a:t>
            </a:r>
          </a:p>
          <a:p>
            <a:r>
              <a:rPr lang="en-GB"/>
              <a:t>Colored halos around light sources accompanied by double images (diplopia)</a:t>
            </a:r>
          </a:p>
          <a:p>
            <a:r>
              <a:rPr lang="en-GB"/>
              <a:t>Refractive change in myopia (with nuclear cataract)</a:t>
            </a:r>
          </a:p>
          <a:p>
            <a:r>
              <a:rPr lang="en-GB"/>
              <a:t>Scotopsia (better visual acuity in dim light)</a:t>
            </a:r>
          </a:p>
          <a:p>
            <a:r>
              <a:rPr lang="en-GB"/>
              <a:t>Achromatopsia (inability to absorb shorter wavelength waves)</a:t>
            </a:r>
          </a:p>
        </p:txBody>
      </p:sp>
    </p:spTree>
    <p:extLst>
      <p:ext uri="{BB962C8B-B14F-4D97-AF65-F5344CB8AC3E}">
        <p14:creationId xmlns:p14="http://schemas.microsoft.com/office/powerpoint/2010/main" val="1543568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12EBD-1405-C821-667C-8D81AB924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Clinical 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F4692-4B69-607E-115C-68E36DC2E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Decreased visual acuity</a:t>
            </a:r>
          </a:p>
          <a:p>
            <a:r>
              <a:rPr lang="en-GB"/>
              <a:t>Cloudiness in the red reflex (dark zones in the lens when illuminating the pupillary area)</a:t>
            </a:r>
          </a:p>
          <a:p>
            <a:r>
              <a:rPr lang="en-GB"/>
              <a:t>Strabismus and organic amblyopia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9C6F99-4547-0113-FB7D-820862EE9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186" y="4495016"/>
            <a:ext cx="2615411" cy="17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713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E868B-C1C6-5A2F-34E1-9669C749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Functional </a:t>
            </a:r>
            <a:r>
              <a:rPr lang="sr-Latn-RS"/>
              <a:t>examination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C6FF37-9140-A1C9-067F-13833DB94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Examination of visual acuity</a:t>
            </a:r>
          </a:p>
          <a:p>
            <a:r>
              <a:rPr lang="en-GB"/>
              <a:t>Computerized visual field sensitivity drop</a:t>
            </a:r>
          </a:p>
          <a:p>
            <a:r>
              <a:rPr lang="en-GB"/>
              <a:t>Color vision (deficit in the blue-yellow part of the spectrum, especially in nuclear cataracts)</a:t>
            </a:r>
          </a:p>
          <a:p>
            <a:r>
              <a:rPr lang="en-GB"/>
              <a:t>Contrast sensitivity (decrease)</a:t>
            </a:r>
          </a:p>
          <a:p>
            <a:r>
              <a:rPr lang="en-GB"/>
              <a:t>Evoked visual potentials (no change)</a:t>
            </a:r>
          </a:p>
        </p:txBody>
      </p:sp>
    </p:spTree>
    <p:extLst>
      <p:ext uri="{BB962C8B-B14F-4D97-AF65-F5344CB8AC3E}">
        <p14:creationId xmlns:p14="http://schemas.microsoft.com/office/powerpoint/2010/main" val="2300432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B8AA3-A408-C0BD-477C-2792B753F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Evolutionary stages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B40DF-8425-55E3-7378-BB50DC9405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/>
              <a:t>Cataracta incipiens</a:t>
            </a:r>
          </a:p>
          <a:p>
            <a:r>
              <a:rPr lang="pt-BR"/>
              <a:t>Cataracta intumescens</a:t>
            </a:r>
          </a:p>
          <a:p>
            <a:r>
              <a:rPr lang="pt-BR"/>
              <a:t>Mature (Cataracta matura)</a:t>
            </a:r>
          </a:p>
          <a:p>
            <a:r>
              <a:rPr lang="pt-BR"/>
              <a:t>Cataracta hypermatura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16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3C1B3-654E-26B9-DED3-8855FCB55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E177B-4DEB-C9AD-91B8-6843689D4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 set of thin crossed fibers (fibrae zonulares) that connect the lens to the ciliary body (70)</a:t>
            </a:r>
          </a:p>
          <a:p>
            <a:r>
              <a:rPr lang="en-GB"/>
              <a:t>Protoplasmic extensions of light cells of the ciliary area of ​​the retina</a:t>
            </a:r>
          </a:p>
          <a:p>
            <a:r>
              <a:rPr lang="en-GB"/>
              <a:t>Posterior, middle and anterior fibers: attach 1.5-2 mm in front and 1 mm behind the equator</a:t>
            </a:r>
          </a:p>
          <a:p>
            <a:r>
              <a:rPr lang="en-GB"/>
              <a:t>Zonular spaces "spatia zonularia" (Channel of Hanover)</a:t>
            </a:r>
          </a:p>
          <a:p>
            <a:r>
              <a:rPr lang="en-GB"/>
              <a:t>Retrozonular space (c</a:t>
            </a:r>
            <a:r>
              <a:rPr lang="sr-Latn-RS"/>
              <a:t>h</a:t>
            </a:r>
            <a:r>
              <a:rPr lang="en-GB"/>
              <a:t>an</a:t>
            </a:r>
            <a:r>
              <a:rPr lang="sr-Latn-RS"/>
              <a:t>ne</a:t>
            </a:r>
            <a:r>
              <a:rPr lang="en-GB"/>
              <a:t>l of Petit)</a:t>
            </a:r>
          </a:p>
        </p:txBody>
      </p:sp>
    </p:spTree>
    <p:extLst>
      <p:ext uri="{BB962C8B-B14F-4D97-AF65-F5344CB8AC3E}">
        <p14:creationId xmlns:p14="http://schemas.microsoft.com/office/powerpoint/2010/main" val="3869755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CA614-A391-97F2-EDE2-84A0A301E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Cataracta incipiens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9DD74-E16F-510E-3F79-42FAA01F8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Initial opacities in the lens visible in the red reflex during illumination of the zenith area and examination with a biomicroscope</a:t>
            </a:r>
          </a:p>
          <a:p>
            <a:r>
              <a:rPr lang="en-GB"/>
              <a:t>Decreased visual acuity (if there are blurs in the nucleus or posterior cortex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A71448-84E7-0D91-66B6-F65F3BD2D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192" y="4442491"/>
            <a:ext cx="2999492" cy="20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097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AEF70-9492-562B-92EF-05F43C90B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Cataracta intumescens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8C90E-C254-6658-7986-B03BD7E14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lens is completely cloudy</a:t>
            </a:r>
          </a:p>
          <a:p>
            <a:r>
              <a:rPr lang="en-GB"/>
              <a:t>The lens has a larger volume because it is hyperosmolar, i.e. contains a larger amount of water</a:t>
            </a:r>
          </a:p>
          <a:p>
            <a:r>
              <a:rPr lang="en-GB"/>
              <a:t>Pressure on the iris→reduction of the anterior chamber angle→risk of phacomechanical glaucoma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148CD-A0D4-F51F-1EE8-0A2EE8C16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788" y="4571216"/>
            <a:ext cx="1853345" cy="17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5684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D1760-BD30-D517-BD3B-1CE65AFEC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Cataracta matura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1897D-46F0-A17B-99E0-03E23FF1E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lens is completely cloudy</a:t>
            </a:r>
          </a:p>
          <a:p>
            <a:r>
              <a:rPr lang="en-GB"/>
              <a:t>Visual acuity reduced to the sensation of light</a:t>
            </a:r>
          </a:p>
          <a:p>
            <a:r>
              <a:rPr lang="en-GB"/>
              <a:t>Leukocoria (white pupil area)</a:t>
            </a:r>
          </a:p>
          <a:p>
            <a:r>
              <a:rPr lang="en-GB"/>
              <a:t>The lens is of normal volume</a:t>
            </a:r>
          </a:p>
          <a:p>
            <a:r>
              <a:rPr lang="en-GB"/>
              <a:t>Lens fibers degenerated, zonules fragile and sensitive to minimal trauma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77D2F9-4F0C-CD48-C9AF-148645BB9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761" y="4951752"/>
            <a:ext cx="2688569" cy="17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933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08918-609E-87BC-14D4-9D6567127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Cataracta hypermatura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244AF-9D28-F1CF-C589-E6796D951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/>
              <a:t>The lens capsule passes the lens degeneration products that accumulate in the anterior chamber in the form of a white suspension</a:t>
            </a:r>
          </a:p>
          <a:p>
            <a:r>
              <a:rPr lang="en-GB"/>
              <a:t>The lens has a reduced volume, so the front eye chamber is deeper</a:t>
            </a:r>
          </a:p>
          <a:p>
            <a:r>
              <a:rPr lang="en-GB"/>
              <a:t>Complications:</a:t>
            </a:r>
          </a:p>
          <a:p>
            <a:r>
              <a:rPr lang="en-GB"/>
              <a:t>Luxation or subluxation of the lens</a:t>
            </a:r>
          </a:p>
          <a:p>
            <a:r>
              <a:rPr lang="en-GB"/>
              <a:t>Phacolytic glaucoma</a:t>
            </a:r>
          </a:p>
          <a:p>
            <a:r>
              <a:rPr lang="en-GB"/>
              <a:t>Phacoantigenic uveitis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061505-BA13-CA10-9E5B-EC1CB6777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42" y="4392092"/>
            <a:ext cx="2633700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942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1A60A-038C-D514-89F7-DAC8953E7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Etiological forms of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E0BCF-C984-1C1B-388E-BECC75192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Senile</a:t>
            </a:r>
          </a:p>
          <a:p>
            <a:r>
              <a:rPr lang="en-GB"/>
              <a:t>Presenile</a:t>
            </a:r>
          </a:p>
          <a:p>
            <a:r>
              <a:rPr lang="en-GB"/>
              <a:t>Traumatic</a:t>
            </a:r>
          </a:p>
          <a:p>
            <a:r>
              <a:rPr lang="en-GB"/>
              <a:t>Complicated</a:t>
            </a:r>
          </a:p>
          <a:p>
            <a:r>
              <a:rPr lang="en-GB"/>
              <a:t>Pathological</a:t>
            </a:r>
          </a:p>
          <a:p>
            <a:r>
              <a:rPr lang="en-GB"/>
              <a:t>Secondary</a:t>
            </a:r>
          </a:p>
          <a:p>
            <a:r>
              <a:rPr lang="en-GB"/>
              <a:t>Congenital</a:t>
            </a:r>
          </a:p>
        </p:txBody>
      </p:sp>
    </p:spTree>
    <p:extLst>
      <p:ext uri="{BB962C8B-B14F-4D97-AF65-F5344CB8AC3E}">
        <p14:creationId xmlns:p14="http://schemas.microsoft.com/office/powerpoint/2010/main" val="25937750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C1431-7952-0728-E898-54DC985E5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Senile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E5907-6B62-17FD-0A76-810678B55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Cataractogenic factors: metabolic activity in the lens</a:t>
            </a:r>
          </a:p>
          <a:p>
            <a:r>
              <a:rPr lang="en-GB"/>
              <a:t>Co-caractogenic factors-UV radiation, smoking, oxidative stress, DM, ↑chol...</a:t>
            </a:r>
          </a:p>
          <a:p>
            <a:r>
              <a:rPr lang="en-GB"/>
              <a:t>Changes in the lens:</a:t>
            </a:r>
          </a:p>
          <a:p>
            <a:r>
              <a:rPr lang="en-GB"/>
              <a:t>Hydration of the lens-vacuole</a:t>
            </a:r>
          </a:p>
          <a:p>
            <a:r>
              <a:rPr lang="en-GB"/>
              <a:t>Cracks in the cortex of the lens</a:t>
            </a:r>
          </a:p>
          <a:p>
            <a:r>
              <a:rPr lang="en-GB"/>
              <a:t>Softening of the lens cortex</a:t>
            </a:r>
          </a:p>
          <a:p>
            <a:r>
              <a:rPr lang="en-GB"/>
              <a:t>Vogt's spherical opacities in the capsule</a:t>
            </a:r>
          </a:p>
        </p:txBody>
      </p:sp>
    </p:spTree>
    <p:extLst>
      <p:ext uri="{BB962C8B-B14F-4D97-AF65-F5344CB8AC3E}">
        <p14:creationId xmlns:p14="http://schemas.microsoft.com/office/powerpoint/2010/main" val="5859186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73B9-BC8A-14CA-0399-E1F63E4BC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Nuclear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F0CC0-D697-E647-F5A8-5A8E06DAE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25% of senile cataracts → the result of progressive sclerosis of the lens that begins after the age of 50</a:t>
            </a:r>
          </a:p>
          <a:p>
            <a:r>
              <a:rPr lang="en-GB"/>
              <a:t>Lens loses 50% of water, accumulation of albuminoids</a:t>
            </a:r>
          </a:p>
          <a:p>
            <a:r>
              <a:rPr lang="en-GB"/>
              <a:t>The sail acquires a yellowish-brown color</a:t>
            </a:r>
          </a:p>
          <a:p>
            <a:r>
              <a:rPr lang="en-GB"/>
              <a:t>Vision loss, hello, monocular diplopia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267A4E-5D73-39CA-D77D-20C4312D7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8493" y="4803811"/>
            <a:ext cx="2487384" cy="16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512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35A9C-E629-6C08-5549-41F58FD12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Cortical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43B26-D776-6712-29AC-FA14E665A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 result of hyperhydration of the lens</a:t>
            </a:r>
          </a:p>
          <a:p>
            <a:r>
              <a:rPr lang="en-GB"/>
              <a:t>Cuneiform</a:t>
            </a:r>
          </a:p>
          <a:p>
            <a:r>
              <a:rPr lang="en-GB"/>
              <a:t>Cupuliform</a:t>
            </a:r>
          </a:p>
          <a:p>
            <a:r>
              <a:rPr lang="en-GB"/>
              <a:t>Vogt</a:t>
            </a:r>
            <a:r>
              <a:rPr lang="en-US"/>
              <a:t>` s cataract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303D3D-2F6A-3A9E-A91D-87C2C7782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364" y="4465250"/>
            <a:ext cx="2371550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115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EA9-E3AC-970E-8E04-ED4EC10A7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Traumatic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618DF-285E-ED5E-59D5-A8D759EF8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Younger people</a:t>
            </a:r>
          </a:p>
          <a:p>
            <a:endParaRPr lang="en-GB"/>
          </a:p>
          <a:p>
            <a:r>
              <a:rPr lang="en-GB"/>
              <a:t>Contusion injury</a:t>
            </a:r>
          </a:p>
          <a:p>
            <a:r>
              <a:rPr lang="en-GB"/>
              <a:t>Rupture of the lens capsule</a:t>
            </a:r>
          </a:p>
          <a:p>
            <a:r>
              <a:rPr lang="en-GB"/>
              <a:t>Foreign body in the lens</a:t>
            </a:r>
          </a:p>
          <a:p>
            <a:r>
              <a:rPr lang="en-GB"/>
              <a:t>Action of a physical agent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3D847B-1AEE-4F68-9B9E-4DB3FC2E9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5779" y="2727175"/>
            <a:ext cx="2414225" cy="18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05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23272-4149-B426-5674-29D5A0682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Contusion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59A3A-FA34-8AA8-D896-59DFEAECD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No visible capsule rupture</a:t>
            </a:r>
          </a:p>
          <a:p>
            <a:r>
              <a:rPr lang="en-GB"/>
              <a:t>flower petals on the rear pole of the lens,</a:t>
            </a:r>
          </a:p>
          <a:p>
            <a:r>
              <a:rPr lang="en-GB"/>
              <a:t>Subepithelial punctate opacities equatorially localized</a:t>
            </a:r>
          </a:p>
          <a:p>
            <a:r>
              <a:rPr lang="en-GB"/>
              <a:t>Ring of Vossius: pigment depot on the anterior capsule around the pupillary margin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52EFA0-A555-7B62-B731-F9AE11CB4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835" y="4680954"/>
            <a:ext cx="3584759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48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odnos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304800"/>
            <a:ext cx="6174720" cy="3456000"/>
          </a:xfrm>
        </p:spPr>
      </p:pic>
      <p:pic>
        <p:nvPicPr>
          <p:cNvPr id="1026" name="Picture 2" descr="F:\odnosi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810000"/>
            <a:ext cx="59436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49960-8913-6484-9EF7-3B0B5D0A9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capsule perforation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AAAF9-5505-6047-6ADD-A691890AB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Aqueous penetration →swelling of the lens</a:t>
            </a:r>
          </a:p>
          <a:p>
            <a:r>
              <a:rPr lang="en-GB"/>
              <a:t>Stationary: limited to the region of the rupture, which is closed by the attachment of the tendon</a:t>
            </a:r>
          </a:p>
          <a:p>
            <a:r>
              <a:rPr lang="en-GB"/>
              <a:t>Larger ruptures: penetration of lens masses into the anterior chamber in the form of a mushroom</a:t>
            </a:r>
          </a:p>
        </p:txBody>
      </p:sp>
      <p:pic>
        <p:nvPicPr>
          <p:cNvPr id="4" name="Picture 3" descr="perforatio.jpg">
            <a:extLst>
              <a:ext uri="{FF2B5EF4-FFF2-40B4-BE49-F238E27FC236}">
                <a16:creationId xmlns:a16="http://schemas.microsoft.com/office/drawing/2014/main" id="{ACB7CBEC-B111-EAD1-077E-EED6FD7839A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4267200"/>
            <a:ext cx="3075533" cy="237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C25F8B-300C-B977-0685-695B10E79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074" y="4372828"/>
            <a:ext cx="2274005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10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8220F-6076-499B-88CB-320EEA0B6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presence of a foreign body in the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FF334-5CA5-AA55-0BEF-4F1F5638C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Lesion of the capsule and lens fibers, aqueous penetration, impregnation with metal oxides</a:t>
            </a:r>
          </a:p>
          <a:p>
            <a:r>
              <a:rPr lang="en-GB"/>
              <a:t>Siderosis:</a:t>
            </a:r>
          </a:p>
          <a:p>
            <a:r>
              <a:rPr lang="en-GB"/>
              <a:t>- Subcapsular pigment depots, mydriasis, iris heterochromia, SV liquefaction</a:t>
            </a:r>
          </a:p>
          <a:p>
            <a:r>
              <a:rPr lang="en-GB"/>
              <a:t>- pseudo retinitis pigmentosa→damaged ERG</a:t>
            </a:r>
          </a:p>
          <a:p>
            <a:r>
              <a:rPr lang="en-GB"/>
              <a:t>Chalcose:</a:t>
            </a:r>
          </a:p>
          <a:p>
            <a:r>
              <a:rPr lang="en-GB"/>
              <a:t>- Yellowish "sunflower" lens color</a:t>
            </a:r>
          </a:p>
          <a:p>
            <a:r>
              <a:rPr lang="en-GB"/>
              <a:t>- Kayser Fleischer's corneal ring</a:t>
            </a:r>
          </a:p>
        </p:txBody>
      </p:sp>
    </p:spTree>
    <p:extLst>
      <p:ext uri="{BB962C8B-B14F-4D97-AF65-F5344CB8AC3E}">
        <p14:creationId xmlns:p14="http://schemas.microsoft.com/office/powerpoint/2010/main" val="5337104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strano telo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1" y="3276600"/>
            <a:ext cx="4529607" cy="3240000"/>
          </a:xfrm>
        </p:spPr>
      </p:pic>
      <p:pic>
        <p:nvPicPr>
          <p:cNvPr id="4" name="Picture 3" descr="strano te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304800"/>
            <a:ext cx="3955584" cy="3240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3B1F2-A561-0847-0196-FC0CA9AF1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Physical agents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09BC5-1473-A273-E95A-FEE7C78F7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CATARACTA ELECTRICA (ELECTROCUTIO)</a:t>
            </a:r>
          </a:p>
          <a:p>
            <a:r>
              <a:rPr lang="en-GB"/>
              <a:t>Unilateral on the side of the current passage</a:t>
            </a:r>
          </a:p>
          <a:p>
            <a:r>
              <a:rPr lang="en-GB"/>
              <a:t>After 2-4 months after the accident</a:t>
            </a:r>
          </a:p>
          <a:p>
            <a:r>
              <a:rPr lang="en-GB"/>
              <a:t>Anterior and then posterior subcapsular</a:t>
            </a:r>
          </a:p>
          <a:p>
            <a:endParaRPr lang="en-GB"/>
          </a:p>
          <a:p>
            <a:endParaRPr lang="en-GB"/>
          </a:p>
          <a:p>
            <a:r>
              <a:rPr lang="en-GB"/>
              <a:t>CATARACTA E FULMINE</a:t>
            </a:r>
          </a:p>
        </p:txBody>
      </p:sp>
    </p:spTree>
    <p:extLst>
      <p:ext uri="{BB962C8B-B14F-4D97-AF65-F5344CB8AC3E}">
        <p14:creationId xmlns:p14="http://schemas.microsoft.com/office/powerpoint/2010/main" val="38074387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DF23F-FA4F-5951-F211-9F2509777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71B8F-1AF5-12AC-B82B-BEED01373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CATARACTA EX IRRADIATIONE</a:t>
            </a:r>
          </a:p>
          <a:p>
            <a:r>
              <a:rPr lang="en-GB"/>
              <a:t>X-rays, isotopes...</a:t>
            </a:r>
          </a:p>
          <a:p>
            <a:r>
              <a:rPr lang="en-GB"/>
              <a:t>Damage to epithelial cells by X-rays</a:t>
            </a:r>
          </a:p>
          <a:p>
            <a:r>
              <a:rPr lang="en-GB"/>
              <a:t>Posterior subcapsular cataract</a:t>
            </a:r>
          </a:p>
          <a:p>
            <a:endParaRPr lang="en-GB"/>
          </a:p>
          <a:p>
            <a:r>
              <a:rPr lang="en-GB"/>
              <a:t>High temperatures, IR rays</a:t>
            </a:r>
          </a:p>
          <a:p>
            <a:r>
              <a:rPr lang="en-GB"/>
              <a:t>Glass blowers, posterior subcapsular</a:t>
            </a:r>
          </a:p>
        </p:txBody>
      </p:sp>
    </p:spTree>
    <p:extLst>
      <p:ext uri="{BB962C8B-B14F-4D97-AF65-F5344CB8AC3E}">
        <p14:creationId xmlns:p14="http://schemas.microsoft.com/office/powerpoint/2010/main" val="27770479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32CC4-37A0-14AC-DDBB-F2AD8D9BC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Complicated cataracts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BC774-4CDD-CEA9-9EA1-D55CE1645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Keratitis</a:t>
            </a:r>
          </a:p>
          <a:p>
            <a:r>
              <a:rPr lang="en-GB"/>
              <a:t>Uveitis</a:t>
            </a:r>
          </a:p>
          <a:p>
            <a:r>
              <a:rPr lang="en-GB"/>
              <a:t>Repeated episodes of acute glaucoma</a:t>
            </a:r>
          </a:p>
          <a:p>
            <a:r>
              <a:rPr lang="en-GB"/>
              <a:t>Pseudoexfoliative glaucoma-lens subluxation</a:t>
            </a:r>
          </a:p>
          <a:p>
            <a:r>
              <a:rPr lang="en-GB"/>
              <a:t>Fuchs syndrome</a:t>
            </a:r>
          </a:p>
          <a:p>
            <a:r>
              <a:rPr lang="en-GB"/>
              <a:t>Long-term retinal detachment</a:t>
            </a:r>
          </a:p>
        </p:txBody>
      </p:sp>
    </p:spTree>
    <p:extLst>
      <p:ext uri="{BB962C8B-B14F-4D97-AF65-F5344CB8AC3E}">
        <p14:creationId xmlns:p14="http://schemas.microsoft.com/office/powerpoint/2010/main" val="14925866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BD0DB-0F47-E1E7-B40C-F0767EDE3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Pathological cataracts (systemic diseases)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8D218C-D733-34C0-FA65-35CEFD8D9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Endocrine</a:t>
            </a:r>
          </a:p>
          <a:p>
            <a:r>
              <a:rPr lang="en-GB"/>
              <a:t>Diabetic</a:t>
            </a:r>
          </a:p>
          <a:p>
            <a:r>
              <a:rPr lang="en-GB"/>
              <a:t>Related to tetany</a:t>
            </a:r>
          </a:p>
          <a:p>
            <a:r>
              <a:rPr lang="en-GB"/>
              <a:t>In Steinert's myopathy</a:t>
            </a:r>
          </a:p>
          <a:p>
            <a:r>
              <a:rPr lang="en-GB"/>
              <a:t>Syndermatotic-atopic dermatosis, Werner's syndrome...</a:t>
            </a:r>
          </a:p>
          <a:p>
            <a:r>
              <a:rPr lang="en-GB"/>
              <a:t>Iatrogenic-cortisone, mitotics, chlorpromazine, sulfonamides</a:t>
            </a:r>
          </a:p>
        </p:txBody>
      </p:sp>
    </p:spTree>
    <p:extLst>
      <p:ext uri="{BB962C8B-B14F-4D97-AF65-F5344CB8AC3E}">
        <p14:creationId xmlns:p14="http://schemas.microsoft.com/office/powerpoint/2010/main" val="28960243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C3256-08CE-C4B5-ABEA-F893924C9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Secondary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90F68-4E5C-E191-0A1E-7FB006F28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Opacities of the posterior capsule of the lens after cataract surgery</a:t>
            </a:r>
          </a:p>
          <a:p>
            <a:endParaRPr lang="en-GB"/>
          </a:p>
          <a:p>
            <a:r>
              <a:rPr lang="en-GB"/>
              <a:t>from the lens or due to postoperative inflammation</a:t>
            </a:r>
          </a:p>
          <a:p>
            <a:endParaRPr lang="en-GB"/>
          </a:p>
          <a:p>
            <a:r>
              <a:rPr lang="en-GB"/>
              <a:t>Elshnig's bulls</a:t>
            </a:r>
          </a:p>
          <a:p>
            <a:r>
              <a:rPr lang="en-GB"/>
              <a:t>Semmering's ring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EB566E-4822-9836-64B5-B81B462F3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942" y="4124812"/>
            <a:ext cx="1676545" cy="160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481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FAAD9-E38E-EAB6-1CB8-B838B4780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Congenital cataract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43AF1-9899-7289-14AB-619A15D59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Most often bilateral</a:t>
            </a:r>
          </a:p>
          <a:p>
            <a:r>
              <a:rPr lang="en-GB"/>
              <a:t>Cause:</a:t>
            </a:r>
          </a:p>
          <a:p>
            <a:r>
              <a:rPr lang="en-GB"/>
              <a:t>Genetic mutations, AD</a:t>
            </a:r>
          </a:p>
          <a:p>
            <a:r>
              <a:rPr lang="en-GB"/>
              <a:t>Metabolic disorders-galactosemia</a:t>
            </a:r>
          </a:p>
          <a:p>
            <a:r>
              <a:rPr lang="en-GB"/>
              <a:t>Intrauterine infection - rubella, toxoplasma</a:t>
            </a:r>
          </a:p>
          <a:p>
            <a:endParaRPr lang="en-GB"/>
          </a:p>
          <a:p>
            <a:r>
              <a:rPr lang="en-GB"/>
              <a:t>Isolated</a:t>
            </a:r>
          </a:p>
          <a:p>
            <a:r>
              <a:rPr lang="en-GB"/>
              <a:t>Associated with systemic disorders</a:t>
            </a:r>
          </a:p>
        </p:txBody>
      </p:sp>
    </p:spTree>
    <p:extLst>
      <p:ext uri="{BB962C8B-B14F-4D97-AF65-F5344CB8AC3E}">
        <p14:creationId xmlns:p14="http://schemas.microsoft.com/office/powerpoint/2010/main" val="18773692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7FBA1-C978-6D1A-37D7-8D5A66AF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2982B-00BF-49A6-341E-8D16099A1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Galactosemia (Galactose-1-phosphate uridyl transferase deficiency; Growth retardation, vomiting, diarrhoea; Dietary elimination of galactose (milk); Cataract: central in the form of drops of oil</a:t>
            </a:r>
          </a:p>
          <a:p>
            <a:r>
              <a:rPr lang="en-GB"/>
              <a:t>Galactokinase deficiency</a:t>
            </a:r>
          </a:p>
          <a:p>
            <a:r>
              <a:rPr lang="en-GB"/>
              <a:t>Lowe's syndrome (Disorder of amino acid metabolism, boys, Cataract +small lens-microphakia)</a:t>
            </a:r>
          </a:p>
          <a:p>
            <a:endParaRPr lang="en-GB"/>
          </a:p>
          <a:p>
            <a:r>
              <a:rPr lang="en-GB"/>
              <a:t>Down's syndrome</a:t>
            </a:r>
          </a:p>
        </p:txBody>
      </p:sp>
    </p:spTree>
    <p:extLst>
      <p:ext uri="{BB962C8B-B14F-4D97-AF65-F5344CB8AC3E}">
        <p14:creationId xmlns:p14="http://schemas.microsoft.com/office/powerpoint/2010/main" val="3196726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A6AA-A3DF-79DF-CF8C-707C023BC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54566-F584-D74A-46B5-E4000E85C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CAPSULE (Capsula lentis)</a:t>
            </a:r>
          </a:p>
          <a:p>
            <a:r>
              <a:rPr lang="en-GB"/>
              <a:t>EPITHELIUM (Epithelium lentis)</a:t>
            </a:r>
          </a:p>
          <a:p>
            <a:r>
              <a:rPr lang="en-GB"/>
              <a:t>LENS FIBERS (Fibrae lentis)</a:t>
            </a:r>
          </a:p>
        </p:txBody>
      </p:sp>
    </p:spTree>
    <p:extLst>
      <p:ext uri="{BB962C8B-B14F-4D97-AF65-F5344CB8AC3E}">
        <p14:creationId xmlns:p14="http://schemas.microsoft.com/office/powerpoint/2010/main" val="15022517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ongeni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143001"/>
            <a:ext cx="2495550" cy="1743075"/>
          </a:xfrm>
        </p:spPr>
      </p:pic>
      <p:pic>
        <p:nvPicPr>
          <p:cNvPr id="5" name="Picture 4" descr="congenita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1371601"/>
            <a:ext cx="2952750" cy="1552575"/>
          </a:xfrm>
          <a:prstGeom prst="rect">
            <a:avLst/>
          </a:prstGeom>
        </p:spPr>
      </p:pic>
      <p:pic>
        <p:nvPicPr>
          <p:cNvPr id="6" name="Picture 5" descr="congenita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3657600"/>
            <a:ext cx="36576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0EFA9-9CAC-5E5E-2C19-C8433F18C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shape anomalies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82777-32A4-9D69-5DA3-EBA8D4352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Front lenticonus (Lenticonus anterior)</a:t>
            </a:r>
          </a:p>
          <a:p>
            <a:r>
              <a:rPr lang="en-GB"/>
              <a:t>Posterior lenticonus (Lenticonus posterior)</a:t>
            </a:r>
          </a:p>
          <a:p>
            <a:r>
              <a:rPr lang="en-GB"/>
              <a:t>Coloboma lens (Coloboma lentis)</a:t>
            </a:r>
          </a:p>
          <a:p>
            <a:r>
              <a:rPr lang="en-GB"/>
              <a:t>Lentiglobus (Lentiglobus)</a:t>
            </a:r>
          </a:p>
          <a:p>
            <a:r>
              <a:rPr lang="en-GB"/>
              <a:t>Microphakia</a:t>
            </a:r>
          </a:p>
          <a:p>
            <a:r>
              <a:rPr lang="en-GB"/>
              <a:t>Microspherophakia (Microspherophakia</a:t>
            </a:r>
          </a:p>
        </p:txBody>
      </p:sp>
    </p:spTree>
    <p:extLst>
      <p:ext uri="{BB962C8B-B14F-4D97-AF65-F5344CB8AC3E}">
        <p14:creationId xmlns:p14="http://schemas.microsoft.com/office/powerpoint/2010/main" val="35075025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lenticonus a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595" y="304799"/>
            <a:ext cx="3096003" cy="2340000"/>
          </a:xfrm>
        </p:spPr>
      </p:pic>
      <p:pic>
        <p:nvPicPr>
          <p:cNvPr id="5" name="Picture 4" descr="lenticonus po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2" y="381000"/>
            <a:ext cx="3125953" cy="2340000"/>
          </a:xfrm>
          <a:prstGeom prst="rect">
            <a:avLst/>
          </a:prstGeom>
        </p:spPr>
      </p:pic>
      <p:pic>
        <p:nvPicPr>
          <p:cNvPr id="6" name="Picture 5" descr="colobo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2819400"/>
            <a:ext cx="4764710" cy="1800000"/>
          </a:xfrm>
          <a:prstGeom prst="rect">
            <a:avLst/>
          </a:prstGeom>
        </p:spPr>
      </p:pic>
      <p:pic>
        <p:nvPicPr>
          <p:cNvPr id="7" name="Picture 6" descr="lentiglobu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5610" y="2819400"/>
            <a:ext cx="4592391" cy="1800000"/>
          </a:xfrm>
          <a:prstGeom prst="rect">
            <a:avLst/>
          </a:prstGeom>
        </p:spPr>
      </p:pic>
      <p:pic>
        <p:nvPicPr>
          <p:cNvPr id="8" name="Picture 7" descr="microspherophakia-5-6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4801" y="5181600"/>
            <a:ext cx="3198875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A2F8C-5813-9F38-DE77-019017483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Anomalies of lens 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989F2-3AC5-D5E6-C5A8-A9C59B903E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Complete dislocation (Luxatio lentis)</a:t>
            </a:r>
          </a:p>
          <a:p>
            <a:r>
              <a:rPr lang="en-GB"/>
              <a:t>Partial dislocation (Subluxatio lentis)</a:t>
            </a:r>
          </a:p>
          <a:p>
            <a:r>
              <a:rPr lang="en-GB"/>
              <a:t>Congenital-Marfan syndrome, Marchesani syndrome, homocystinuria)</a:t>
            </a:r>
          </a:p>
          <a:p>
            <a:r>
              <a:rPr lang="en-GB"/>
              <a:t>Acquired - trauma, intraocular tumors, PEH syndrome</a:t>
            </a:r>
          </a:p>
        </p:txBody>
      </p:sp>
    </p:spTree>
    <p:extLst>
      <p:ext uri="{BB962C8B-B14F-4D97-AF65-F5344CB8AC3E}">
        <p14:creationId xmlns:p14="http://schemas.microsoft.com/office/powerpoint/2010/main" val="11629697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uxatio c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3809999"/>
            <a:ext cx="2808000" cy="2340000"/>
          </a:xfrm>
        </p:spPr>
      </p:pic>
      <p:pic>
        <p:nvPicPr>
          <p:cNvPr id="5" name="Picture 4" descr="subluxatio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1" y="1371600"/>
            <a:ext cx="2955797" cy="2340000"/>
          </a:xfrm>
          <a:prstGeom prst="rect">
            <a:avLst/>
          </a:prstGeom>
        </p:spPr>
      </p:pic>
      <p:pic>
        <p:nvPicPr>
          <p:cNvPr id="6" name="Picture 5" descr="subluxati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1" y="1371600"/>
            <a:ext cx="2833233" cy="2340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C9EA0-82CA-8ECA-6394-E78A63392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Marfan syndrome-AD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5AADC-F916-CBCC-FCA2-3564A3429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Weakness of connective tissue: tall stature, long fingers, high palate, dilatation of the aorta</a:t>
            </a:r>
          </a:p>
          <a:p>
            <a:r>
              <a:rPr lang="en-GB"/>
              <a:t>Ectopia of the lens, anomalies of the chamber angle, retinal detachment</a:t>
            </a:r>
          </a:p>
        </p:txBody>
      </p:sp>
    </p:spTree>
    <p:extLst>
      <p:ext uri="{BB962C8B-B14F-4D97-AF65-F5344CB8AC3E}">
        <p14:creationId xmlns:p14="http://schemas.microsoft.com/office/powerpoint/2010/main" val="20822386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B8049-44A4-985B-1AB1-D2A4314AF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Marchesani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B4B90-973A-A6B3-28A1-AAA3BF1FA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Short stature, brachydactyly, stiff joints</a:t>
            </a:r>
          </a:p>
          <a:p>
            <a:r>
              <a:rPr lang="en-GB"/>
              <a:t>Ectopia of the lens, glaucoma</a:t>
            </a:r>
          </a:p>
        </p:txBody>
      </p:sp>
    </p:spTree>
    <p:extLst>
      <p:ext uri="{BB962C8B-B14F-4D97-AF65-F5344CB8AC3E}">
        <p14:creationId xmlns:p14="http://schemas.microsoft.com/office/powerpoint/2010/main" val="33800412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3994-F06E-7106-1206-B9668E7D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Homocystinuria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19F80-3B67-CC01-0A30-AF01BA878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Defect of cystathion synthetase → accumulation of homocystine and methionine</a:t>
            </a:r>
          </a:p>
          <a:p>
            <a:r>
              <a:rPr lang="en-GB"/>
              <a:t>Ectopia of the lens, glaucoma</a:t>
            </a:r>
          </a:p>
        </p:txBody>
      </p:sp>
    </p:spTree>
    <p:extLst>
      <p:ext uri="{BB962C8B-B14F-4D97-AF65-F5344CB8AC3E}">
        <p14:creationId xmlns:p14="http://schemas.microsoft.com/office/powerpoint/2010/main" val="2884758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2D5F-22DF-5911-BC2F-732A6EA0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Cataract surgery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C5D88-BFB3-516A-BD15-6F7743C1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Intracapsular cataract extraction</a:t>
            </a:r>
          </a:p>
          <a:p>
            <a:r>
              <a:rPr lang="en-GB"/>
              <a:t>Extracapsular cataract extraction</a:t>
            </a:r>
          </a:p>
          <a:p>
            <a:r>
              <a:rPr lang="en-GB"/>
              <a:t>Phacoemulsification of cataracts</a:t>
            </a:r>
          </a:p>
        </p:txBody>
      </p:sp>
    </p:spTree>
    <p:extLst>
      <p:ext uri="{BB962C8B-B14F-4D97-AF65-F5344CB8AC3E}">
        <p14:creationId xmlns:p14="http://schemas.microsoft.com/office/powerpoint/2010/main" val="37012830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DE22A-7336-E5F2-F209-E9488DF67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Indications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3C33B-37EE-48C1-F13D-51CBC4956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Improvement of visual acuity</a:t>
            </a:r>
          </a:p>
          <a:p>
            <a:r>
              <a:rPr lang="en-GB"/>
              <a:t>Medical (diseases caused by cataracts, e.g. phacolytic glaucoma)</a:t>
            </a:r>
          </a:p>
          <a:p>
            <a:r>
              <a:rPr lang="en-GB"/>
              <a:t>Aesthetic (white pupil – Leukocoria)</a:t>
            </a:r>
          </a:p>
        </p:txBody>
      </p:sp>
    </p:spTree>
    <p:extLst>
      <p:ext uri="{BB962C8B-B14F-4D97-AF65-F5344CB8AC3E}">
        <p14:creationId xmlns:p14="http://schemas.microsoft.com/office/powerpoint/2010/main" val="74692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FCE88-21F0-C00B-C25A-5CC500DCC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BDD1D-57E1-CC57-BD1A-036443B92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Elastic membrane around the lens</a:t>
            </a:r>
          </a:p>
          <a:p>
            <a:r>
              <a:rPr lang="en-GB"/>
              <a:t>Providence and accommodation</a:t>
            </a:r>
          </a:p>
          <a:p>
            <a:endParaRPr lang="en-GB"/>
          </a:p>
          <a:p>
            <a:r>
              <a:rPr lang="en-GB"/>
              <a:t>A set of thin crossed fibers (fibrae zonulares) that connect the lens to the ciliary body (70) - protoplasmic extensions of the light cells of the ciliary area of ​​the retina</a:t>
            </a:r>
          </a:p>
          <a:p>
            <a:r>
              <a:rPr lang="en-GB"/>
              <a:t>Posterior, middle and anterior fibers: attach 1.5-2 mm in front and 1 mm behind the equator</a:t>
            </a:r>
          </a:p>
        </p:txBody>
      </p:sp>
    </p:spTree>
    <p:extLst>
      <p:ext uri="{BB962C8B-B14F-4D97-AF65-F5344CB8AC3E}">
        <p14:creationId xmlns:p14="http://schemas.microsoft.com/office/powerpoint/2010/main" val="5827584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7D050-BE09-0B3E-4890-8C4CAA76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Preoperative ophthalmological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8355F-BC56-6173-72B7-6E300A16F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Eye adnexa (dacryocystitis, blepharitis lagophthalmus, entropium, ectropium)</a:t>
            </a:r>
          </a:p>
          <a:p>
            <a:r>
              <a:rPr lang="en-GB"/>
              <a:t>Cornea: endothelial dystrophy→risk of postoperative keratopathy</a:t>
            </a:r>
          </a:p>
          <a:p>
            <a:r>
              <a:rPr lang="en-GB"/>
              <a:t>Anterior eye segment: shallow SA, pseudoexfoliative Sy (zonular weakness)</a:t>
            </a:r>
          </a:p>
          <a:p>
            <a:r>
              <a:rPr lang="en-GB"/>
              <a:t>Elevated IOP</a:t>
            </a:r>
          </a:p>
          <a:p>
            <a:r>
              <a:rPr lang="en-GB"/>
              <a:t>Fundus: inform the patient about possible disease of the fundus</a:t>
            </a:r>
          </a:p>
        </p:txBody>
      </p:sp>
    </p:spTree>
    <p:extLst>
      <p:ext uri="{BB962C8B-B14F-4D97-AF65-F5344CB8AC3E}">
        <p14:creationId xmlns:p14="http://schemas.microsoft.com/office/powerpoint/2010/main" val="19622169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700D8-9B7F-6847-1AB0-EB8337D9C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Anesthesia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197B1-90D1-BEFC-D00F-00171AA98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Local topical</a:t>
            </a:r>
          </a:p>
          <a:p>
            <a:r>
              <a:rPr lang="en-GB"/>
              <a:t>Retro, peri, para bulbarna, subtenonon</a:t>
            </a:r>
          </a:p>
          <a:p>
            <a:r>
              <a:rPr lang="en-GB"/>
              <a:t>General anesthesia (rare)</a:t>
            </a:r>
          </a:p>
        </p:txBody>
      </p:sp>
    </p:spTree>
    <p:extLst>
      <p:ext uri="{BB962C8B-B14F-4D97-AF65-F5344CB8AC3E}">
        <p14:creationId xmlns:p14="http://schemas.microsoft.com/office/powerpoint/2010/main" val="19876384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54E3E-C447-2ADD-6ABF-881789B0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Calculation of the strength of the intraocular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D7A2F-C56E-5842-08C6-6FE743CD10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Keratometry</a:t>
            </a:r>
          </a:p>
          <a:p>
            <a:r>
              <a:rPr lang="en-GB"/>
              <a:t>Biometrics - A scan ultrasound</a:t>
            </a:r>
          </a:p>
          <a:p>
            <a:r>
              <a:rPr lang="en-GB"/>
              <a:t>Empirical formulas for the calculation of IOL power</a:t>
            </a:r>
          </a:p>
          <a:p>
            <a:r>
              <a:rPr lang="en-GB"/>
              <a:t>B scan ultrasound</a:t>
            </a:r>
          </a:p>
        </p:txBody>
      </p:sp>
      <p:pic>
        <p:nvPicPr>
          <p:cNvPr id="4" name="Picture 3" descr="Bscan.jpg">
            <a:extLst>
              <a:ext uri="{FF2B5EF4-FFF2-40B4-BE49-F238E27FC236}">
                <a16:creationId xmlns:a16="http://schemas.microsoft.com/office/drawing/2014/main" id="{1825395D-7080-5E16-9B21-65E1C6ABFD6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4648200"/>
            <a:ext cx="3352800" cy="13620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45338E-43D1-E1DD-F977-B7807167D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702" y="4567171"/>
            <a:ext cx="2993395" cy="15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123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CE251-1672-48B8-B2FB-409899961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Phacoemulsification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17A8E-7094-FFDC-1074-D8BEF1B27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/>
              <a:t>CA opening: self-closing incision</a:t>
            </a:r>
          </a:p>
          <a:p>
            <a:r>
              <a:rPr lang="en-GB"/>
              <a:t>Injection of viscoelastic in SA</a:t>
            </a:r>
          </a:p>
          <a:p>
            <a:r>
              <a:rPr lang="en-GB"/>
              <a:t>Continuous circular capsulorhexis</a:t>
            </a:r>
          </a:p>
          <a:p>
            <a:r>
              <a:rPr lang="en-GB"/>
              <a:t>Hydrodissection and Hydrodelamination: mobilization of the nucleus and separation of the cortex</a:t>
            </a:r>
          </a:p>
          <a:p>
            <a:r>
              <a:rPr lang="en-GB"/>
              <a:t>Paracentesis for lens rotation instruments</a:t>
            </a:r>
          </a:p>
          <a:p>
            <a:r>
              <a:rPr lang="en-GB"/>
              <a:t>The phaco probe (a hollow titanium probe connected to a probe containing a piezo electric crystal) vibrates and performs phacoemulsification of the lens material which is simultaneously aspirated</a:t>
            </a:r>
          </a:p>
          <a:p>
            <a:r>
              <a:rPr lang="en-GB"/>
              <a:t>Flexible IOL: into the lens capsule</a:t>
            </a:r>
          </a:p>
          <a:p>
            <a:r>
              <a:rPr lang="en-GB"/>
              <a:t>No need to suture the corneal wound</a:t>
            </a:r>
          </a:p>
        </p:txBody>
      </p:sp>
    </p:spTree>
    <p:extLst>
      <p:ext uri="{BB962C8B-B14F-4D97-AF65-F5344CB8AC3E}">
        <p14:creationId xmlns:p14="http://schemas.microsoft.com/office/powerpoint/2010/main" val="25637931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hac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1" y="533400"/>
            <a:ext cx="5582383" cy="5760000"/>
          </a:xfr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A3F0A-9788-20F4-4CD6-B0DB907EA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A2086-4C6A-8924-FC04-1DCEFE8EF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Intraoperative:</a:t>
            </a:r>
          </a:p>
          <a:p>
            <a:r>
              <a:rPr lang="en-GB"/>
              <a:t>Rupture of the posterior capsule, dislocation of fragments of the nucleus in the vitreous, subchoroidal hemorrhages</a:t>
            </a:r>
          </a:p>
          <a:p>
            <a:r>
              <a:rPr lang="en-GB"/>
              <a:t>Postoperative:</a:t>
            </a:r>
          </a:p>
          <a:p>
            <a:r>
              <a:rPr lang="en-GB"/>
              <a:t>Acute septic endophthalmitis, Chronic aseptic endophthalmitis "lens toxic Sy"</a:t>
            </a:r>
          </a:p>
        </p:txBody>
      </p:sp>
    </p:spTree>
    <p:extLst>
      <p:ext uri="{BB962C8B-B14F-4D97-AF65-F5344CB8AC3E}">
        <p14:creationId xmlns:p14="http://schemas.microsoft.com/office/powerpoint/2010/main" val="6068269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64827-C9EA-C6BD-D9EE-BE3EFD0A0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Vitreous body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9294A-5BBB-6E99-123E-278B50423A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7906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5C754-7849-9DFB-0338-BF09A2B0B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D13DD-8E72-7CB4-B1A9-6A9AC0131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Membrana hyaloidea: the strongest attachment in the area of ​​the ora serrate (base of the vitreous) and along the periphery of the papilla of the optic nerve (area Martegiani)</a:t>
            </a:r>
          </a:p>
          <a:p>
            <a:r>
              <a:rPr lang="en-GB"/>
              <a:t>99% water (vitreous humor)</a:t>
            </a:r>
          </a:p>
          <a:p>
            <a:r>
              <a:rPr lang="en-GB"/>
              <a:t>A network of collagen-like fibers with a lot of hyaluronic acid and few hyalocyte cells (role of macrophages)</a:t>
            </a:r>
          </a:p>
          <a:p>
            <a:r>
              <a:rPr lang="en-GB"/>
              <a:t>Peripheral cortex and central part of the vitreous</a:t>
            </a:r>
          </a:p>
        </p:txBody>
      </p:sp>
    </p:spTree>
    <p:extLst>
      <p:ext uri="{BB962C8B-B14F-4D97-AF65-F5344CB8AC3E}">
        <p14:creationId xmlns:p14="http://schemas.microsoft.com/office/powerpoint/2010/main" val="39286184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V anatom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0" y="1981201"/>
            <a:ext cx="4156364" cy="3000895"/>
          </a:xfr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FCA14-7B80-6374-FFEA-2FED580CB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8D051-52A3-73A7-1E0E-A5050BF4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Physiological:</a:t>
            </a:r>
          </a:p>
          <a:p>
            <a:r>
              <a:rPr lang="en-GB"/>
              <a:t>Optical (refraction 1.334), support, phagocytosis, nutrition, thermal and electrical insulation</a:t>
            </a:r>
          </a:p>
          <a:p>
            <a:r>
              <a:rPr lang="en-GB"/>
              <a:t>Pathophysiological: Collector of pathological products (blood, fibrin), supporting tissue for the growth of new blood vessels</a:t>
            </a:r>
          </a:p>
          <a:p>
            <a:r>
              <a:rPr lang="en-GB"/>
              <a:t>Overview:</a:t>
            </a:r>
          </a:p>
          <a:p>
            <a:r>
              <a:rPr lang="en-GB"/>
              <a:t>Enlightenment with an ophthalmoscope</a:t>
            </a:r>
          </a:p>
          <a:p>
            <a:r>
              <a:rPr lang="en-GB"/>
              <a:t>Biomicroscopy</a:t>
            </a:r>
          </a:p>
          <a:p>
            <a:r>
              <a:rPr lang="en-GB"/>
              <a:t>Ultrasound</a:t>
            </a:r>
          </a:p>
        </p:txBody>
      </p:sp>
    </p:spTree>
    <p:extLst>
      <p:ext uri="{BB962C8B-B14F-4D97-AF65-F5344CB8AC3E}">
        <p14:creationId xmlns:p14="http://schemas.microsoft.com/office/powerpoint/2010/main" val="4279651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638EE-8F5A-5FB5-D183-DB655DF78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epithelium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0476E-5ED6-8933-FEFD-CCBC58528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"A" cells: one layer of cylindrical-cuboid cells. below the anterior capsule →mitotically inactive</a:t>
            </a:r>
          </a:p>
          <a:p>
            <a:r>
              <a:rPr lang="en-GB"/>
              <a:t>"E" cells: in the area of ​​the equator-germinative zone, intense mitotic activity, cells divide, elongate, lose their nuclei, creating lens fibers that are deposited in the form of layers</a:t>
            </a:r>
          </a:p>
          <a:p>
            <a:r>
              <a:rPr lang="en-GB"/>
              <a:t>There are no epithelial cells under the posterior capsule</a:t>
            </a:r>
          </a:p>
        </p:txBody>
      </p:sp>
    </p:spTree>
    <p:extLst>
      <p:ext uri="{BB962C8B-B14F-4D97-AF65-F5344CB8AC3E}">
        <p14:creationId xmlns:p14="http://schemas.microsoft.com/office/powerpoint/2010/main" val="18445112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E6352-60AF-7FBC-7FE6-3ACFAE52C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Symptoms of vitreous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9A68D-0451-A6BF-7BC1-EF26A19D1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Opacities (moving blurs) in the form of threads, dots in the field of vision</a:t>
            </a:r>
          </a:p>
          <a:p>
            <a:r>
              <a:rPr lang="en-GB"/>
              <a:t>Lights in the field of vision (photopsia) traction of the vitreous body on the retina</a:t>
            </a:r>
          </a:p>
          <a:p>
            <a:r>
              <a:rPr lang="en-GB"/>
              <a:t>Partial or complete obscuration of the field of vision (massive hemorrhages)</a:t>
            </a:r>
          </a:p>
        </p:txBody>
      </p:sp>
    </p:spTree>
    <p:extLst>
      <p:ext uri="{BB962C8B-B14F-4D97-AF65-F5344CB8AC3E}">
        <p14:creationId xmlns:p14="http://schemas.microsoft.com/office/powerpoint/2010/main" val="265321337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FAB17-0354-32CD-4209-9EB4DF8B4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Ablation of the vitreous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1F882-BD9C-02B3-AC97-1E1564304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Older people, more often women</a:t>
            </a:r>
          </a:p>
          <a:p>
            <a:r>
              <a:rPr lang="en-GB"/>
              <a:t>Degenerative changes in the collagen structure →collapse of the collagen structure with accumulation of water in the resulting space and separation of the CV in the area of ​​the optic nerve papilla.</a:t>
            </a:r>
          </a:p>
          <a:p>
            <a:r>
              <a:rPr lang="en-GB"/>
              <a:t>Sudden appearance of opacities; biomicroscopically, a white (Weiss') ring can be seen in front of the PNO</a:t>
            </a:r>
          </a:p>
          <a:p>
            <a:r>
              <a:rPr lang="en-GB"/>
              <a:t>Evaluation of the periphery of the fundus: rupture</a:t>
            </a:r>
          </a:p>
        </p:txBody>
      </p:sp>
    </p:spTree>
    <p:extLst>
      <p:ext uri="{BB962C8B-B14F-4D97-AF65-F5344CB8AC3E}">
        <p14:creationId xmlns:p14="http://schemas.microsoft.com/office/powerpoint/2010/main" val="225843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20px-Crtez_ablacije_vitrealne_membrane_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1600201"/>
            <a:ext cx="2095500" cy="3990975"/>
          </a:xfrm>
        </p:spPr>
      </p:pic>
      <p:pic>
        <p:nvPicPr>
          <p:cNvPr id="5" name="Picture 4" descr="ruptu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1981200"/>
            <a:ext cx="3358446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90539-C027-5BBE-5CBA-AC5DE96F1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Degenerative changes in myopia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767F8-E406-2E28-2069-127533D88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Watering and slow gradual collapse of the collagen structure→opacity</a:t>
            </a:r>
          </a:p>
          <a:p>
            <a:r>
              <a:rPr lang="en-GB"/>
              <a:t>Intensification of opacities: suspicion of retinal rupture</a:t>
            </a:r>
          </a:p>
        </p:txBody>
      </p:sp>
    </p:spTree>
    <p:extLst>
      <p:ext uri="{BB962C8B-B14F-4D97-AF65-F5344CB8AC3E}">
        <p14:creationId xmlns:p14="http://schemas.microsoft.com/office/powerpoint/2010/main" val="4705271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636B9-7F80-F606-A323-BE3108AA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Semiology of changes in the vitreous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68C1D-D36B-328A-B18A-988289234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Bleeding - hemophthalmus from newly formed blood vessels</a:t>
            </a:r>
          </a:p>
          <a:p>
            <a:r>
              <a:rPr lang="en-GB"/>
              <a:t>Bleeding after a retinal tear</a:t>
            </a:r>
          </a:p>
          <a:p>
            <a:r>
              <a:rPr lang="en-GB"/>
              <a:t>Inflammatory exudate in uveitis</a:t>
            </a:r>
          </a:p>
          <a:p>
            <a:r>
              <a:rPr lang="en-GB"/>
              <a:t>Inflammatory exudate in endophthalmitis-no red reflex, yellowish appearance, intravitreal drug injection</a:t>
            </a:r>
          </a:p>
          <a:p>
            <a:r>
              <a:rPr lang="en-GB"/>
              <a:t>Intravitreal body side</a:t>
            </a:r>
          </a:p>
        </p:txBody>
      </p:sp>
    </p:spTree>
    <p:extLst>
      <p:ext uri="{BB962C8B-B14F-4D97-AF65-F5344CB8AC3E}">
        <p14:creationId xmlns:p14="http://schemas.microsoft.com/office/powerpoint/2010/main" val="19814400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ndophthalmit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3581401"/>
            <a:ext cx="7620000" cy="3038475"/>
          </a:xfrm>
        </p:spPr>
      </p:pic>
      <p:pic>
        <p:nvPicPr>
          <p:cNvPr id="5" name="Picture 4" descr="hemoftalm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1" y="1066801"/>
            <a:ext cx="2314575" cy="1971675"/>
          </a:xfrm>
          <a:prstGeom prst="rect">
            <a:avLst/>
          </a:prstGeom>
        </p:spPr>
      </p:pic>
      <p:pic>
        <p:nvPicPr>
          <p:cNvPr id="6" name="Picture 5" descr="hemoftalkmus uz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990600"/>
            <a:ext cx="3133898" cy="23358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epitel odlic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457200"/>
            <a:ext cx="7440000" cy="5580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32874-FD60-E0C2-0FBA-7885039A8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Lens fibers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73775-C3A4-1ED1-0F2E-BA3619D48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They make up the mass of the lens, i.e. NUCLEUS and CORTEX→ there is no clear boundary between these two structures</a:t>
            </a:r>
          </a:p>
          <a:p>
            <a:r>
              <a:rPr lang="en-GB"/>
              <a:t>Sutures: the lines along which the lens fibers end and begin→in the form of an upright letter Y at the back</a:t>
            </a:r>
          </a:p>
          <a:p>
            <a:r>
              <a:rPr lang="en-GB"/>
              <a:t>Nucleus: EMBRYONIC, FETAL, INFANTILE, ADULT (forms after 25 years)</a:t>
            </a:r>
          </a:p>
        </p:txBody>
      </p:sp>
    </p:spTree>
    <p:extLst>
      <p:ext uri="{BB962C8B-B14F-4D97-AF65-F5344CB8AC3E}">
        <p14:creationId xmlns:p14="http://schemas.microsoft.com/office/powerpoint/2010/main" val="881777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2343</Words>
  <Application>Microsoft Office PowerPoint</Application>
  <PresentationFormat>Widescreen</PresentationFormat>
  <Paragraphs>338</Paragraphs>
  <Slides>75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Arial</vt:lpstr>
      <vt:lpstr>Calibri</vt:lpstr>
      <vt:lpstr>Calibri Light</vt:lpstr>
      <vt:lpstr>Office Theme</vt:lpstr>
      <vt:lpstr>1_Office Theme</vt:lpstr>
      <vt:lpstr>Lens, corporis vitrei</vt:lpstr>
      <vt:lpstr>PowerPoint Presentation</vt:lpstr>
      <vt:lpstr>PowerPoint Presentation</vt:lpstr>
      <vt:lpstr>PowerPoint Presentation</vt:lpstr>
      <vt:lpstr>Lens composition</vt:lpstr>
      <vt:lpstr>Lens composition</vt:lpstr>
      <vt:lpstr>Lens epithelium</vt:lpstr>
      <vt:lpstr>PowerPoint Presentation</vt:lpstr>
      <vt:lpstr>Lens fibers</vt:lpstr>
      <vt:lpstr>PowerPoint Presentation</vt:lpstr>
      <vt:lpstr>The role of the lens</vt:lpstr>
      <vt:lpstr>Refraction of the lens</vt:lpstr>
      <vt:lpstr>Optical properties of lenses</vt:lpstr>
      <vt:lpstr>Accommodation</vt:lpstr>
      <vt:lpstr>PowerPoint Presentation</vt:lpstr>
      <vt:lpstr>Mechanism of accommodation</vt:lpstr>
      <vt:lpstr>PowerPoint Presentation</vt:lpstr>
      <vt:lpstr>Biochemical composition of the lens</vt:lpstr>
      <vt:lpstr>Amino acids</vt:lpstr>
      <vt:lpstr>Carbohydrates</vt:lpstr>
      <vt:lpstr>Changes in the biochemical composition of the lens in cataract</vt:lpstr>
      <vt:lpstr>PowerPoint Presentation</vt:lpstr>
      <vt:lpstr>Changes in the lens withcataracts</vt:lpstr>
      <vt:lpstr>Cataract</vt:lpstr>
      <vt:lpstr>Nuclear cataract</vt:lpstr>
      <vt:lpstr>Clinical symptoms</vt:lpstr>
      <vt:lpstr>Clinical signs</vt:lpstr>
      <vt:lpstr>Functional examination</vt:lpstr>
      <vt:lpstr>Evolutionary stages</vt:lpstr>
      <vt:lpstr>Cataracta incipiens</vt:lpstr>
      <vt:lpstr>Cataracta intumescens</vt:lpstr>
      <vt:lpstr>Cataracta matura</vt:lpstr>
      <vt:lpstr>Cataracta hypermatura</vt:lpstr>
      <vt:lpstr>Etiological forms of cataract</vt:lpstr>
      <vt:lpstr>Senile cataract</vt:lpstr>
      <vt:lpstr>Nuclear cataract</vt:lpstr>
      <vt:lpstr>Cortical cataract</vt:lpstr>
      <vt:lpstr>Traumatic cataract</vt:lpstr>
      <vt:lpstr>Contusion cataract</vt:lpstr>
      <vt:lpstr>Lens capsule perforation</vt:lpstr>
      <vt:lpstr>The presence of a foreign body in the lens</vt:lpstr>
      <vt:lpstr>PowerPoint Presentation</vt:lpstr>
      <vt:lpstr>Physical agents</vt:lpstr>
      <vt:lpstr>PowerPoint Presentation</vt:lpstr>
      <vt:lpstr>Complicated cataracts</vt:lpstr>
      <vt:lpstr>Pathological cataracts (systemic diseases)</vt:lpstr>
      <vt:lpstr>Secondary cataract</vt:lpstr>
      <vt:lpstr>Congenital cataract</vt:lpstr>
      <vt:lpstr>PowerPoint Presentation</vt:lpstr>
      <vt:lpstr>PowerPoint Presentation</vt:lpstr>
      <vt:lpstr>Lens shape anomalies</vt:lpstr>
      <vt:lpstr>PowerPoint Presentation</vt:lpstr>
      <vt:lpstr>Anomalies of lens position</vt:lpstr>
      <vt:lpstr>PowerPoint Presentation</vt:lpstr>
      <vt:lpstr>Marfan syndrome-AD</vt:lpstr>
      <vt:lpstr>Marchesani syndrome</vt:lpstr>
      <vt:lpstr>Homocystinuria</vt:lpstr>
      <vt:lpstr>Cataract surgery</vt:lpstr>
      <vt:lpstr>Indications</vt:lpstr>
      <vt:lpstr>Preoperative ophthalmological preparation</vt:lpstr>
      <vt:lpstr>Anesthesia</vt:lpstr>
      <vt:lpstr>Calculation of the strength of the intraocular lens</vt:lpstr>
      <vt:lpstr>Phacoemulsification</vt:lpstr>
      <vt:lpstr>PowerPoint Presentation</vt:lpstr>
      <vt:lpstr>Complications</vt:lpstr>
      <vt:lpstr>Vitreous body</vt:lpstr>
      <vt:lpstr>PowerPoint Presentation</vt:lpstr>
      <vt:lpstr>PowerPoint Presentation</vt:lpstr>
      <vt:lpstr>The role</vt:lpstr>
      <vt:lpstr>Symptoms of vitreous disease</vt:lpstr>
      <vt:lpstr>Ablation of the vitreous</vt:lpstr>
      <vt:lpstr>PowerPoint Presentation</vt:lpstr>
      <vt:lpstr>Degenerative changes in myopia</vt:lpstr>
      <vt:lpstr>Semiology of changes in the vitreous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Lens, corporis vitrei</dc:title>
  <dc:creator>Gaga</dc:creator>
  <cp:lastModifiedBy>Gaga</cp:lastModifiedBy>
  <cp:revision>1</cp:revision>
  <dcterms:created xsi:type="dcterms:W3CDTF">2024-01-24T08:05:34Z</dcterms:created>
  <dcterms:modified xsi:type="dcterms:W3CDTF">2024-01-24T11:14:49Z</dcterms:modified>
</cp:coreProperties>
</file>